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89" r:id="rId3"/>
    <p:sldId id="290" r:id="rId4"/>
    <p:sldId id="29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2" d="100"/>
          <a:sy n="42" d="100"/>
        </p:scale>
        <p:origin x="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84138497-9AD0-4244-A4F1-325AD882B886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0B7EED0-00F7-4C66-8EED-BD34D42B9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85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38497-9AD0-4244-A4F1-325AD882B886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EED0-00F7-4C66-8EED-BD34D42B9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65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38497-9AD0-4244-A4F1-325AD882B886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EED0-00F7-4C66-8EED-BD34D42B9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7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38497-9AD0-4244-A4F1-325AD882B886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EED0-00F7-4C66-8EED-BD34D42B9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48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784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4138497-9AD0-4244-A4F1-325AD882B886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/>
          <a:p>
            <a:fld id="{D0B7EED0-00F7-4C66-8EED-BD34D42B9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89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38497-9AD0-4244-A4F1-325AD882B886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EED0-00F7-4C66-8EED-BD34D42B9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8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38497-9AD0-4244-A4F1-325AD882B886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EED0-00F7-4C66-8EED-BD34D42B9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12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38497-9AD0-4244-A4F1-325AD882B886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EED0-00F7-4C66-8EED-BD34D42B9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29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38497-9AD0-4244-A4F1-325AD882B886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EED0-00F7-4C66-8EED-BD34D42B9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3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38497-9AD0-4244-A4F1-325AD882B886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D0B7EED0-00F7-4C66-8EED-BD34D42B9CF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1705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84138497-9AD0-4244-A4F1-325AD882B886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D0B7EED0-00F7-4C66-8EED-BD34D42B9CF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9895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4138497-9AD0-4244-A4F1-325AD882B886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0B7EED0-00F7-4C66-8EED-BD34D42B9C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228050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CA291-4DFE-471C-B81A-E6F35EE3C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7907" y="3357038"/>
            <a:ext cx="9068586" cy="604312"/>
          </a:xfrm>
        </p:spPr>
        <p:txBody>
          <a:bodyPr/>
          <a:lstStyle/>
          <a:p>
            <a:br>
              <a:rPr lang="en-US" sz="2400" b="1" dirty="0"/>
            </a:br>
            <a:r>
              <a:rPr lang="en-US" sz="2400" b="1" dirty="0"/>
              <a:t>DATA SCIENCE FOR BUSINESS</a:t>
            </a:r>
            <a:br>
              <a:rPr lang="en-US" sz="2400" b="1" dirty="0"/>
            </a:br>
            <a:br>
              <a:rPr lang="en-US" sz="2400" b="1"/>
            </a:br>
            <a:br>
              <a:rPr lang="en-US" sz="2000" b="1" dirty="0"/>
            </a:br>
            <a:br>
              <a:rPr lang="en-US" sz="2000" b="1" dirty="0"/>
            </a:br>
            <a:r>
              <a:rPr lang="en-US" sz="2000" b="1" dirty="0" err="1"/>
              <a:t>Prediksi</a:t>
            </a:r>
            <a:r>
              <a:rPr lang="en-US" sz="2000" b="1" dirty="0"/>
              <a:t> </a:t>
            </a:r>
            <a:r>
              <a:rPr lang="en-US" sz="2000" b="1" dirty="0" err="1"/>
              <a:t>Jumlah</a:t>
            </a:r>
            <a:r>
              <a:rPr lang="en-US" sz="2000" b="1" dirty="0"/>
              <a:t> </a:t>
            </a:r>
            <a:r>
              <a:rPr lang="en-US" sz="2000" b="1" dirty="0" err="1"/>
              <a:t>Pelanggan</a:t>
            </a:r>
            <a:r>
              <a:rPr lang="en-US" sz="2000" b="1" dirty="0"/>
              <a:t> Yang </a:t>
            </a:r>
            <a:r>
              <a:rPr lang="en-US" sz="2000" b="1" dirty="0" err="1"/>
              <a:t>Beralih</a:t>
            </a:r>
            <a:r>
              <a:rPr lang="en-US" sz="2000" b="1" dirty="0"/>
              <a:t> (churn) </a:t>
            </a:r>
            <a:br>
              <a:rPr lang="en-US" sz="2000" b="1" dirty="0"/>
            </a:br>
            <a:r>
              <a:rPr lang="en-US" sz="2000" b="1" dirty="0"/>
              <a:t>pada Perusahaan Telco</a:t>
            </a:r>
            <a:br>
              <a:rPr lang="en-US" sz="2000" b="1" dirty="0"/>
            </a:br>
            <a:br>
              <a:rPr lang="en-US" sz="2000" b="1" dirty="0"/>
            </a:br>
            <a:br>
              <a:rPr lang="en-US" sz="2000" b="1" dirty="0"/>
            </a:b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59127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811A67-0507-4A8E-B00A-58460AA8F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4" t="53751" r="62187" b="10138"/>
          <a:stretch/>
        </p:blipFill>
        <p:spPr>
          <a:xfrm>
            <a:off x="1666874" y="1374294"/>
            <a:ext cx="8153401" cy="47213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53F6D-DDA6-4661-AE4F-959DB20B6036}"/>
              </a:ext>
            </a:extLst>
          </p:cNvPr>
          <p:cNvSpPr txBox="1"/>
          <p:nvPr/>
        </p:nvSpPr>
        <p:spPr>
          <a:xfrm>
            <a:off x="1019175" y="727963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8.2</a:t>
            </a:r>
          </a:p>
          <a:p>
            <a:r>
              <a:rPr lang="en-US" b="1" dirty="0"/>
              <a:t>#1  </a:t>
            </a:r>
          </a:p>
        </p:txBody>
      </p:sp>
    </p:spTree>
    <p:extLst>
      <p:ext uri="{BB962C8B-B14F-4D97-AF65-F5344CB8AC3E}">
        <p14:creationId xmlns:p14="http://schemas.microsoft.com/office/powerpoint/2010/main" val="3175393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285A52-3130-4686-95B6-CE304C43B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3" t="20972" r="58203" b="32084"/>
          <a:stretch/>
        </p:blipFill>
        <p:spPr>
          <a:xfrm>
            <a:off x="2366962" y="1200149"/>
            <a:ext cx="7458075" cy="51028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DC9956-A777-40F5-979D-12F8E573360E}"/>
              </a:ext>
            </a:extLst>
          </p:cNvPr>
          <p:cNvSpPr txBox="1"/>
          <p:nvPr/>
        </p:nvSpPr>
        <p:spPr>
          <a:xfrm>
            <a:off x="1047750" y="8763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 </a:t>
            </a:r>
          </a:p>
        </p:txBody>
      </p:sp>
    </p:spTree>
    <p:extLst>
      <p:ext uri="{BB962C8B-B14F-4D97-AF65-F5344CB8AC3E}">
        <p14:creationId xmlns:p14="http://schemas.microsoft.com/office/powerpoint/2010/main" val="1481911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AC06E-56E8-4918-AFD0-C39BCFB5E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" t="37500" r="60626" b="11667"/>
          <a:stretch/>
        </p:blipFill>
        <p:spPr>
          <a:xfrm>
            <a:off x="2952749" y="1266824"/>
            <a:ext cx="6286501" cy="50457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7C004F-B4EB-4B8B-8D13-BFD95FC72317}"/>
              </a:ext>
            </a:extLst>
          </p:cNvPr>
          <p:cNvSpPr txBox="1"/>
          <p:nvPr/>
        </p:nvSpPr>
        <p:spPr>
          <a:xfrm>
            <a:off x="1047750" y="8763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#3 </a:t>
            </a:r>
          </a:p>
        </p:txBody>
      </p:sp>
    </p:spTree>
    <p:extLst>
      <p:ext uri="{BB962C8B-B14F-4D97-AF65-F5344CB8AC3E}">
        <p14:creationId xmlns:p14="http://schemas.microsoft.com/office/powerpoint/2010/main" val="359647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03FA38-1EC4-4EDA-96E5-661046770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7" t="44982" r="64531" b="20833"/>
          <a:stretch/>
        </p:blipFill>
        <p:spPr>
          <a:xfrm>
            <a:off x="2523544" y="1838325"/>
            <a:ext cx="7144912" cy="4352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BAA973-932B-40FA-BFDB-AFFE8CC79A90}"/>
              </a:ext>
            </a:extLst>
          </p:cNvPr>
          <p:cNvSpPr txBox="1"/>
          <p:nvPr/>
        </p:nvSpPr>
        <p:spPr>
          <a:xfrm>
            <a:off x="1047750" y="8763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8.3</a:t>
            </a:r>
          </a:p>
          <a:p>
            <a:r>
              <a:rPr lang="en-US" b="1" dirty="0"/>
              <a:t>#1 </a:t>
            </a:r>
          </a:p>
        </p:txBody>
      </p:sp>
    </p:spTree>
    <p:extLst>
      <p:ext uri="{BB962C8B-B14F-4D97-AF65-F5344CB8AC3E}">
        <p14:creationId xmlns:p14="http://schemas.microsoft.com/office/powerpoint/2010/main" val="1462068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65FDF-FD52-4BC9-AC80-8DF2D20D4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7" t="38750" r="65625" b="26111"/>
          <a:stretch/>
        </p:blipFill>
        <p:spPr>
          <a:xfrm>
            <a:off x="2409825" y="1504949"/>
            <a:ext cx="7372350" cy="47101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DDF231-9C51-48C3-8D05-46E840A19419}"/>
              </a:ext>
            </a:extLst>
          </p:cNvPr>
          <p:cNvSpPr txBox="1"/>
          <p:nvPr/>
        </p:nvSpPr>
        <p:spPr>
          <a:xfrm>
            <a:off x="1047750" y="8763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8.3</a:t>
            </a:r>
          </a:p>
          <a:p>
            <a:r>
              <a:rPr lang="en-US" b="1" dirty="0"/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196845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344924-A0CB-415F-B003-731418E5B8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3" t="47778" r="65234" b="17639"/>
          <a:stretch/>
        </p:blipFill>
        <p:spPr>
          <a:xfrm>
            <a:off x="2397918" y="1613675"/>
            <a:ext cx="7396163" cy="45585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65BC19-4D7B-4C78-AA8E-0A05D2B46C08}"/>
              </a:ext>
            </a:extLst>
          </p:cNvPr>
          <p:cNvSpPr txBox="1"/>
          <p:nvPr/>
        </p:nvSpPr>
        <p:spPr>
          <a:xfrm>
            <a:off x="1047750" y="8763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8.3</a:t>
            </a:r>
          </a:p>
          <a:p>
            <a:r>
              <a:rPr lang="en-US" b="1" dirty="0"/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2324552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5FE5E5-462E-40B8-8180-72CFA6573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1" t="28472" r="63672" b="32639"/>
          <a:stretch/>
        </p:blipFill>
        <p:spPr>
          <a:xfrm>
            <a:off x="2628900" y="1504950"/>
            <a:ext cx="6934200" cy="45900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816274-93AE-495F-9F03-CB25F677EC30}"/>
              </a:ext>
            </a:extLst>
          </p:cNvPr>
          <p:cNvSpPr txBox="1"/>
          <p:nvPr/>
        </p:nvSpPr>
        <p:spPr>
          <a:xfrm>
            <a:off x="1047750" y="8763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8.4</a:t>
            </a:r>
          </a:p>
        </p:txBody>
      </p:sp>
    </p:spTree>
    <p:extLst>
      <p:ext uri="{BB962C8B-B14F-4D97-AF65-F5344CB8AC3E}">
        <p14:creationId xmlns:p14="http://schemas.microsoft.com/office/powerpoint/2010/main" val="283538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A98FB-99B5-4C6F-B0DC-9D11D343A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" t="31535" r="52578" b="17639"/>
          <a:stretch/>
        </p:blipFill>
        <p:spPr>
          <a:xfrm>
            <a:off x="1933575" y="1245632"/>
            <a:ext cx="7568168" cy="4850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024962-03AD-4955-ACF6-319E7FCA1865}"/>
              </a:ext>
            </a:extLst>
          </p:cNvPr>
          <p:cNvSpPr txBox="1"/>
          <p:nvPr/>
        </p:nvSpPr>
        <p:spPr>
          <a:xfrm>
            <a:off x="1047750" y="8763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9</a:t>
            </a:r>
          </a:p>
        </p:txBody>
      </p:sp>
    </p:spTree>
    <p:extLst>
      <p:ext uri="{BB962C8B-B14F-4D97-AF65-F5344CB8AC3E}">
        <p14:creationId xmlns:p14="http://schemas.microsoft.com/office/powerpoint/2010/main" val="488134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F66963-A69C-4657-9952-C9717DEAD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" t="31666" r="58515" b="9028"/>
          <a:stretch/>
        </p:blipFill>
        <p:spPr>
          <a:xfrm>
            <a:off x="3019425" y="1163381"/>
            <a:ext cx="5886450" cy="5161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57B239-B213-4C20-B06B-35AC0C1DC531}"/>
              </a:ext>
            </a:extLst>
          </p:cNvPr>
          <p:cNvSpPr txBox="1"/>
          <p:nvPr/>
        </p:nvSpPr>
        <p:spPr>
          <a:xfrm>
            <a:off x="1047750" y="8763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9.1</a:t>
            </a:r>
          </a:p>
        </p:txBody>
      </p:sp>
    </p:spTree>
    <p:extLst>
      <p:ext uri="{BB962C8B-B14F-4D97-AF65-F5344CB8AC3E}">
        <p14:creationId xmlns:p14="http://schemas.microsoft.com/office/powerpoint/2010/main" val="972912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36C2F0-3C92-41B6-BC3A-5FD3480B9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3" t="21250" r="66250" b="31806"/>
          <a:stretch/>
        </p:blipFill>
        <p:spPr>
          <a:xfrm>
            <a:off x="3109447" y="1008748"/>
            <a:ext cx="5973106" cy="516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85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E736-0226-4034-8048-2E40C6E4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US" dirty="0"/>
          </a:p>
        </p:txBody>
      </p:sp>
      <p:sp>
        <p:nvSpPr>
          <p:cNvPr id="4" name="Google Shape;1005;p16">
            <a:extLst>
              <a:ext uri="{FF2B5EF4-FFF2-40B4-BE49-F238E27FC236}">
                <a16:creationId xmlns:a16="http://schemas.microsoft.com/office/drawing/2014/main" id="{A3F2E8D7-2985-47BE-9E1B-73557979EF73}"/>
              </a:ext>
            </a:extLst>
          </p:cNvPr>
          <p:cNvSpPr txBox="1"/>
          <p:nvPr/>
        </p:nvSpPr>
        <p:spPr>
          <a:xfrm>
            <a:off x="1154340" y="2149344"/>
            <a:ext cx="8074589" cy="2864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000" dirty="0">
                <a:solidFill>
                  <a:srgbClr val="333333"/>
                </a:solidFill>
              </a:rPr>
              <a:t>Telco merupakan perusahaan Telcomunication yang sudah mempunyai banyak cabang tersebar. Sejak berdiri pada tahun 2019, Telco konsisten untuk memperhatikan customer experience nya sehingga tidak akan di tinggalkan pelanggan.</a:t>
            </a:r>
            <a:endParaRPr sz="2000" dirty="0">
              <a:solidFill>
                <a:srgbClr val="333333"/>
              </a:solidFill>
            </a:endParaRPr>
          </a:p>
          <a:p>
            <a:pPr algn="just">
              <a:lnSpc>
                <a:spcPct val="115000"/>
              </a:lnSpc>
              <a:spcBef>
                <a:spcPts val="1067"/>
              </a:spcBef>
            </a:pPr>
            <a:r>
              <a:rPr lang="en" sz="2000" dirty="0">
                <a:solidFill>
                  <a:srgbClr val="333333"/>
                </a:solidFill>
              </a:rPr>
              <a:t>Walaupun baru berumur 1 tahun lebih sedikit, Telco sudah mempunyai banyak pelanggan yang beralih langganan ke kompetitior. Pihak management ingin mengurangi jumlah pelanggan yang beralih </a:t>
            </a:r>
            <a:r>
              <a:rPr lang="en" sz="2000" i="1" dirty="0">
                <a:solidFill>
                  <a:srgbClr val="333333"/>
                </a:solidFill>
              </a:rPr>
              <a:t>(churn)</a:t>
            </a:r>
            <a:r>
              <a:rPr lang="en" sz="2000" dirty="0">
                <a:solidFill>
                  <a:srgbClr val="333333"/>
                </a:solidFill>
              </a:rPr>
              <a:t>. </a:t>
            </a:r>
            <a:endParaRPr sz="20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736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30F4BA-053F-4800-8832-9D887F7F4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9" t="44167" r="58360" b="10417"/>
          <a:stretch/>
        </p:blipFill>
        <p:spPr>
          <a:xfrm>
            <a:off x="470418" y="1547813"/>
            <a:ext cx="6187318" cy="4129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B7D489-E838-4BFA-B465-041D0C2C7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" t="35139" r="72656" b="19166"/>
          <a:stretch/>
        </p:blipFill>
        <p:spPr>
          <a:xfrm>
            <a:off x="6905625" y="1304925"/>
            <a:ext cx="4815957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1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E35A7-80EB-49B8-9385-E4ECCBD70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3" t="9861" r="63672" b="46528"/>
          <a:stretch/>
        </p:blipFill>
        <p:spPr>
          <a:xfrm>
            <a:off x="5848350" y="542777"/>
            <a:ext cx="5133975" cy="36637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110D3C-A543-4C17-B59E-AD85659778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1" r="62344" b="10138"/>
          <a:stretch/>
        </p:blipFill>
        <p:spPr>
          <a:xfrm>
            <a:off x="676275" y="542777"/>
            <a:ext cx="4838816" cy="5772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21D97-AC6B-439E-AE29-CECF395C6B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3" t="58194" r="68359" b="22222"/>
          <a:stretch/>
        </p:blipFill>
        <p:spPr>
          <a:xfrm>
            <a:off x="5848350" y="4476749"/>
            <a:ext cx="4524259" cy="17288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00DC1F-5B44-4E39-A40B-E38A5DDD7CDD}"/>
              </a:ext>
            </a:extLst>
          </p:cNvPr>
          <p:cNvCxnSpPr>
            <a:cxnSpLocks/>
          </p:cNvCxnSpPr>
          <p:nvPr/>
        </p:nvCxnSpPr>
        <p:spPr>
          <a:xfrm flipH="1">
            <a:off x="10058399" y="4636234"/>
            <a:ext cx="82867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CEF781-5297-46BD-A376-B0B38C150F6F}"/>
              </a:ext>
            </a:extLst>
          </p:cNvPr>
          <p:cNvSpPr txBox="1"/>
          <p:nvPr/>
        </p:nvSpPr>
        <p:spPr>
          <a:xfrm>
            <a:off x="10472737" y="4731484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STEP 15</a:t>
            </a:r>
          </a:p>
          <a:p>
            <a:r>
              <a:rPr lang="en-US" sz="1200" b="1" dirty="0"/>
              <a:t>EVALUATING</a:t>
            </a:r>
          </a:p>
          <a:p>
            <a:r>
              <a:rPr lang="en-US" sz="1200" b="1" dirty="0"/>
              <a:t>MODEL</a:t>
            </a:r>
          </a:p>
          <a:p>
            <a:r>
              <a:rPr lang="en-US" sz="1200" b="1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792431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B57C24-CFFA-4AD3-B85B-EAC5ABDC2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8" t="53056" r="60625" b="13194"/>
          <a:stretch/>
        </p:blipFill>
        <p:spPr>
          <a:xfrm>
            <a:off x="3477585" y="632187"/>
            <a:ext cx="5236830" cy="2796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996122-2FFB-441F-A6C3-8F625ED46D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1" t="58055" r="59531" b="8246"/>
          <a:stretch/>
        </p:blipFill>
        <p:spPr>
          <a:xfrm>
            <a:off x="3477585" y="3552825"/>
            <a:ext cx="5243990" cy="26729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78B528-23C5-4062-AB4B-454C49B04928}"/>
              </a:ext>
            </a:extLst>
          </p:cNvPr>
          <p:cNvCxnSpPr>
            <a:cxnSpLocks/>
          </p:cNvCxnSpPr>
          <p:nvPr/>
        </p:nvCxnSpPr>
        <p:spPr>
          <a:xfrm>
            <a:off x="1865017" y="750034"/>
            <a:ext cx="202690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BFF18D-74F1-4992-A96B-0F754ED39419}"/>
              </a:ext>
            </a:extLst>
          </p:cNvPr>
          <p:cNvCxnSpPr>
            <a:cxnSpLocks/>
          </p:cNvCxnSpPr>
          <p:nvPr/>
        </p:nvCxnSpPr>
        <p:spPr>
          <a:xfrm flipH="1">
            <a:off x="7915275" y="3674209"/>
            <a:ext cx="193169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921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B532F1-9A4D-4766-8470-BE414B16A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" t="55000" r="58984" b="11111"/>
          <a:stretch/>
        </p:blipFill>
        <p:spPr>
          <a:xfrm>
            <a:off x="3489429" y="685800"/>
            <a:ext cx="5108523" cy="2613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63AD3C-ED9D-41E3-9AA6-C6D6354E6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4" t="40417" r="58906" b="26110"/>
          <a:stretch/>
        </p:blipFill>
        <p:spPr>
          <a:xfrm>
            <a:off x="3467100" y="3532346"/>
            <a:ext cx="5257800" cy="263985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FDC8D1-5773-46C7-973D-D1ECEC4BC7AB}"/>
              </a:ext>
            </a:extLst>
          </p:cNvPr>
          <p:cNvCxnSpPr>
            <a:cxnSpLocks/>
          </p:cNvCxnSpPr>
          <p:nvPr/>
        </p:nvCxnSpPr>
        <p:spPr>
          <a:xfrm>
            <a:off x="1865017" y="750034"/>
            <a:ext cx="2026906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00194B-0E18-4EE2-A350-9EEC91445342}"/>
              </a:ext>
            </a:extLst>
          </p:cNvPr>
          <p:cNvCxnSpPr>
            <a:cxnSpLocks/>
          </p:cNvCxnSpPr>
          <p:nvPr/>
        </p:nvCxnSpPr>
        <p:spPr>
          <a:xfrm flipH="1">
            <a:off x="7915275" y="3674209"/>
            <a:ext cx="1931692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684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4D494D-35C2-45FD-BC35-843DC4946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4" t="20416" r="65078" b="43889"/>
          <a:stretch/>
        </p:blipFill>
        <p:spPr>
          <a:xfrm>
            <a:off x="704850" y="1838141"/>
            <a:ext cx="5162550" cy="3181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CA711B-6F8B-441E-BFBB-AD4D541DF0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2" t="28056" r="62969" b="7084"/>
          <a:stretch/>
        </p:blipFill>
        <p:spPr>
          <a:xfrm>
            <a:off x="6257925" y="766762"/>
            <a:ext cx="5129693" cy="56102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084561-9AC5-433D-89FF-638BF0A8BFC3}"/>
              </a:ext>
            </a:extLst>
          </p:cNvPr>
          <p:cNvCxnSpPr>
            <a:cxnSpLocks/>
          </p:cNvCxnSpPr>
          <p:nvPr/>
        </p:nvCxnSpPr>
        <p:spPr>
          <a:xfrm flipH="1">
            <a:off x="3743325" y="2550259"/>
            <a:ext cx="1581150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CB2D9B-4305-474F-AFB4-62B02D1784BB}"/>
              </a:ext>
            </a:extLst>
          </p:cNvPr>
          <p:cNvCxnSpPr>
            <a:cxnSpLocks/>
          </p:cNvCxnSpPr>
          <p:nvPr/>
        </p:nvCxnSpPr>
        <p:spPr>
          <a:xfrm flipH="1">
            <a:off x="9544050" y="1264384"/>
            <a:ext cx="1581150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2F4E61-9D6A-46F8-9A37-086B7B285D87}"/>
              </a:ext>
            </a:extLst>
          </p:cNvPr>
          <p:cNvCxnSpPr>
            <a:cxnSpLocks/>
          </p:cNvCxnSpPr>
          <p:nvPr/>
        </p:nvCxnSpPr>
        <p:spPr>
          <a:xfrm flipH="1">
            <a:off x="9544050" y="3788509"/>
            <a:ext cx="1581150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007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DD977F-EEC7-4665-89C6-C0E4E874C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7" t="23890" r="65703" b="12500"/>
          <a:stretch/>
        </p:blipFill>
        <p:spPr>
          <a:xfrm>
            <a:off x="695325" y="525980"/>
            <a:ext cx="5134163" cy="580604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E79AFA-69F0-421D-A44D-72D19AECF06C}"/>
              </a:ext>
            </a:extLst>
          </p:cNvPr>
          <p:cNvCxnSpPr>
            <a:cxnSpLocks/>
          </p:cNvCxnSpPr>
          <p:nvPr/>
        </p:nvCxnSpPr>
        <p:spPr>
          <a:xfrm flipH="1">
            <a:off x="3838575" y="788134"/>
            <a:ext cx="1581150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DB3C8A-2AEF-49AE-A8C6-52A968824C6B}"/>
              </a:ext>
            </a:extLst>
          </p:cNvPr>
          <p:cNvCxnSpPr>
            <a:cxnSpLocks/>
          </p:cNvCxnSpPr>
          <p:nvPr/>
        </p:nvCxnSpPr>
        <p:spPr>
          <a:xfrm flipH="1">
            <a:off x="4076700" y="3664684"/>
            <a:ext cx="1581150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B8B2E24-D0D4-458C-B84F-95ADB790FB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" t="9722" r="63360" b="10278"/>
          <a:stretch/>
        </p:blipFill>
        <p:spPr>
          <a:xfrm>
            <a:off x="6010274" y="525980"/>
            <a:ext cx="4638675" cy="58337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DFDF7D-0D62-49B1-BAE6-8DD533453902}"/>
              </a:ext>
            </a:extLst>
          </p:cNvPr>
          <p:cNvCxnSpPr>
            <a:cxnSpLocks/>
          </p:cNvCxnSpPr>
          <p:nvPr/>
        </p:nvCxnSpPr>
        <p:spPr>
          <a:xfrm flipH="1">
            <a:off x="9620249" y="1350109"/>
            <a:ext cx="1581150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6C576-9C4E-4F96-8FD8-B5CB999C4135}"/>
              </a:ext>
            </a:extLst>
          </p:cNvPr>
          <p:cNvCxnSpPr>
            <a:cxnSpLocks/>
          </p:cNvCxnSpPr>
          <p:nvPr/>
        </p:nvCxnSpPr>
        <p:spPr>
          <a:xfrm flipH="1">
            <a:off x="9744075" y="3731359"/>
            <a:ext cx="1581150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261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9FA7CF-6CE0-4C32-8B30-EEC6E1AD1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66" r="53985" b="34444"/>
          <a:stretch/>
        </p:blipFill>
        <p:spPr>
          <a:xfrm>
            <a:off x="590550" y="1783557"/>
            <a:ext cx="5610225" cy="3867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74A7FD-9E0F-4533-A32A-E7F8716ED2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6" t="16944" r="60078" b="27917"/>
          <a:stretch/>
        </p:blipFill>
        <p:spPr>
          <a:xfrm>
            <a:off x="6509378" y="1666876"/>
            <a:ext cx="5092072" cy="410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18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C43A34-255B-4BC8-B6D3-7A498DABF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" t="50383" r="77344" b="26250"/>
          <a:stretch/>
        </p:blipFill>
        <p:spPr>
          <a:xfrm>
            <a:off x="2324099" y="1076324"/>
            <a:ext cx="7543801" cy="505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48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950C6-47E1-436A-B184-19ABFF330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9" t="35555" r="60391" b="30417"/>
          <a:stretch/>
        </p:blipFill>
        <p:spPr>
          <a:xfrm>
            <a:off x="1819275" y="1221109"/>
            <a:ext cx="8362950" cy="44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70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6F6A43-EF9F-4797-AC8B-73B2E1EA1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4" t="29861" r="58125" b="7222"/>
          <a:stretch/>
        </p:blipFill>
        <p:spPr>
          <a:xfrm>
            <a:off x="2752724" y="591854"/>
            <a:ext cx="6400801" cy="5674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485000-187F-42B7-928E-7EEDABFF8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83" r="80672" b="11666"/>
          <a:stretch/>
        </p:blipFill>
        <p:spPr>
          <a:xfrm>
            <a:off x="5634038" y="2190750"/>
            <a:ext cx="3305175" cy="396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97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D91EA-5FA7-4E1D-A5EF-59FB85C5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48812-2A57-478D-96E4-F53438155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3624" y="1708028"/>
            <a:ext cx="3619501" cy="4626095"/>
          </a:xfrm>
        </p:spPr>
        <p:txBody>
          <a:bodyPr>
            <a:normAutofit/>
          </a:bodyPr>
          <a:lstStyle/>
          <a:p>
            <a:r>
              <a:rPr lang="en-US" sz="2000" dirty="0" err="1"/>
              <a:t>CustomerID</a:t>
            </a:r>
            <a:endParaRPr lang="en-US" sz="2000" dirty="0"/>
          </a:p>
          <a:p>
            <a:r>
              <a:rPr lang="en-US" sz="2000" dirty="0"/>
              <a:t>Gender</a:t>
            </a:r>
          </a:p>
          <a:p>
            <a:r>
              <a:rPr lang="en-US" sz="2000" dirty="0" err="1"/>
              <a:t>SeniorCitizen</a:t>
            </a:r>
            <a:endParaRPr lang="en-US" sz="2000" dirty="0"/>
          </a:p>
          <a:p>
            <a:r>
              <a:rPr lang="en-US" sz="2000" dirty="0" err="1"/>
              <a:t>Oartner</a:t>
            </a:r>
            <a:endParaRPr lang="en-US" sz="2000" dirty="0"/>
          </a:p>
          <a:p>
            <a:r>
              <a:rPr lang="en-US" sz="2000" dirty="0" err="1"/>
              <a:t>Dependen</a:t>
            </a:r>
            <a:endParaRPr lang="en-US" sz="2000" dirty="0"/>
          </a:p>
          <a:p>
            <a:r>
              <a:rPr lang="en-US" sz="2000" dirty="0"/>
              <a:t>Tenure</a:t>
            </a:r>
          </a:p>
          <a:p>
            <a:r>
              <a:rPr lang="en-US" sz="2000" dirty="0" err="1"/>
              <a:t>Phoneservice</a:t>
            </a:r>
            <a:endParaRPr lang="en-US" sz="2000" dirty="0"/>
          </a:p>
          <a:p>
            <a:r>
              <a:rPr lang="en-US" sz="2000" dirty="0" err="1"/>
              <a:t>MultipleLines</a:t>
            </a:r>
            <a:endParaRPr lang="en-US" sz="2000" dirty="0"/>
          </a:p>
          <a:p>
            <a:r>
              <a:rPr lang="en-US" sz="2000" dirty="0" err="1"/>
              <a:t>InternetService</a:t>
            </a:r>
            <a:endParaRPr lang="en-US" sz="2000" dirty="0"/>
          </a:p>
          <a:p>
            <a:r>
              <a:rPr lang="en-US" sz="2000" dirty="0" err="1"/>
              <a:t>OnlineSecurity</a:t>
            </a:r>
            <a:endParaRPr lang="en-US" sz="2000" dirty="0"/>
          </a:p>
          <a:p>
            <a:r>
              <a:rPr lang="en-US" sz="2000" dirty="0" err="1"/>
              <a:t>OnlineBackup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138CAF-752C-4EEB-84AD-303AED607FAB}"/>
              </a:ext>
            </a:extLst>
          </p:cNvPr>
          <p:cNvSpPr txBox="1">
            <a:spLocks/>
          </p:cNvSpPr>
          <p:nvPr/>
        </p:nvSpPr>
        <p:spPr>
          <a:xfrm>
            <a:off x="6886574" y="1708029"/>
            <a:ext cx="3619501" cy="4626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DeviceProtection</a:t>
            </a:r>
            <a:endParaRPr lang="en-US" sz="2000" dirty="0"/>
          </a:p>
          <a:p>
            <a:r>
              <a:rPr lang="en-US" sz="2000" dirty="0" err="1"/>
              <a:t>TechSupport</a:t>
            </a:r>
            <a:endParaRPr lang="en-US" sz="2000" dirty="0"/>
          </a:p>
          <a:p>
            <a:r>
              <a:rPr lang="en-US" sz="2000" dirty="0" err="1"/>
              <a:t>StreamingTV</a:t>
            </a:r>
            <a:endParaRPr lang="en-US" sz="2000" dirty="0"/>
          </a:p>
          <a:p>
            <a:r>
              <a:rPr lang="en-US" sz="2000" dirty="0" err="1"/>
              <a:t>StreamingMovies</a:t>
            </a:r>
            <a:endParaRPr lang="en-US" sz="2000" dirty="0"/>
          </a:p>
          <a:p>
            <a:r>
              <a:rPr lang="en-US" sz="2000" dirty="0"/>
              <a:t>Contract</a:t>
            </a:r>
          </a:p>
          <a:p>
            <a:r>
              <a:rPr lang="en-US" sz="2000" dirty="0" err="1"/>
              <a:t>PaperlessBilling</a:t>
            </a:r>
            <a:endParaRPr lang="en-US" sz="2000" dirty="0"/>
          </a:p>
          <a:p>
            <a:r>
              <a:rPr lang="en-US" sz="2000" dirty="0" err="1"/>
              <a:t>PaymentMethod</a:t>
            </a:r>
            <a:endParaRPr lang="en-US" sz="2000" dirty="0"/>
          </a:p>
          <a:p>
            <a:r>
              <a:rPr lang="en-US" sz="2000" dirty="0" err="1"/>
              <a:t>MonthlyCharge</a:t>
            </a:r>
            <a:endParaRPr lang="en-US" sz="2000" dirty="0"/>
          </a:p>
          <a:p>
            <a:r>
              <a:rPr lang="en-US" sz="2000" dirty="0" err="1"/>
              <a:t>TotalCharge</a:t>
            </a:r>
            <a:endParaRPr lang="en-US" sz="2000" dirty="0"/>
          </a:p>
          <a:p>
            <a:r>
              <a:rPr lang="en-US" sz="2000" dirty="0"/>
              <a:t>Churn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9260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A9850-EE0C-425D-8036-92F85D30F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9" t="34861" r="62891" b="9167"/>
          <a:stretch/>
        </p:blipFill>
        <p:spPr>
          <a:xfrm>
            <a:off x="542925" y="708581"/>
            <a:ext cx="5648326" cy="544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6D100F-BD38-4F9A-9389-F35F1C5AB7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4" t="21249" r="65938" b="13057"/>
          <a:stretch/>
        </p:blipFill>
        <p:spPr>
          <a:xfrm>
            <a:off x="6429375" y="708581"/>
            <a:ext cx="4714875" cy="534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32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0DB5C4-0295-48A6-97C1-F72392BF8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6" t="17223" r="62969" b="37778"/>
          <a:stretch/>
        </p:blipFill>
        <p:spPr>
          <a:xfrm>
            <a:off x="514349" y="1619249"/>
            <a:ext cx="5648326" cy="4112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2BE4CA-AD29-4B5A-877B-81CD5BF67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2" t="28472" r="76172" b="46945"/>
          <a:stretch/>
        </p:blipFill>
        <p:spPr>
          <a:xfrm>
            <a:off x="6347678" y="2075129"/>
            <a:ext cx="5329973" cy="3656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907724-5242-4890-A24B-A6E67E805D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" t="34861" r="76875" b="50000"/>
          <a:stretch/>
        </p:blipFill>
        <p:spPr>
          <a:xfrm>
            <a:off x="6347677" y="800100"/>
            <a:ext cx="2787031" cy="116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01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B0C76A-1A51-4CB5-AC58-C3C0D43E3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7" t="52500" r="71484" b="27916"/>
          <a:stretch/>
        </p:blipFill>
        <p:spPr>
          <a:xfrm>
            <a:off x="1578870" y="1711316"/>
            <a:ext cx="9034260" cy="390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24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55992-5B43-483B-8185-BFA68006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646045"/>
            <a:ext cx="10058400" cy="10877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63081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B3862-9FFC-4916-8B25-039BB172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61844"/>
            <a:ext cx="10058400" cy="1371600"/>
          </a:xfrm>
        </p:spPr>
        <p:txBody>
          <a:bodyPr/>
          <a:lstStyle/>
          <a:p>
            <a:pPr algn="ctr"/>
            <a:r>
              <a:rPr lang="en-US" b="1" dirty="0"/>
              <a:t>LANGKAH-LANGKAH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244A3-4298-4FA6-B297-BEE2039A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30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85B266-7729-4441-BCF0-8CC2CA947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61" r="39922" b="50000"/>
          <a:stretch/>
        </p:blipFill>
        <p:spPr>
          <a:xfrm>
            <a:off x="2162173" y="504824"/>
            <a:ext cx="7324725" cy="2752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EEEF3F-F25A-4B32-A427-6FBE3BAF8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59" t="36667" r="2343" b="10139"/>
          <a:stretch/>
        </p:blipFill>
        <p:spPr>
          <a:xfrm>
            <a:off x="1823601" y="3333751"/>
            <a:ext cx="8001871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98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16AF1-4E01-4A18-98D2-80BA13548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05" r="63125" b="6111"/>
          <a:stretch/>
        </p:blipFill>
        <p:spPr>
          <a:xfrm>
            <a:off x="1415995" y="957262"/>
            <a:ext cx="4495800" cy="4943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50493E-399A-4878-872E-5120C11C8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9" t="23889" r="62422" b="6111"/>
          <a:stretch/>
        </p:blipFill>
        <p:spPr>
          <a:xfrm>
            <a:off x="6489756" y="957262"/>
            <a:ext cx="4502094" cy="494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42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56EC1-BF5D-44E9-9EBE-13AD3C2D3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5" t="26944" r="50000" b="14305"/>
          <a:stretch/>
        </p:blipFill>
        <p:spPr>
          <a:xfrm>
            <a:off x="581025" y="1552575"/>
            <a:ext cx="6079787" cy="428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864840-97E9-45D6-97C6-25B237430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1" t="23056" r="57733" b="6666"/>
          <a:stretch/>
        </p:blipFill>
        <p:spPr>
          <a:xfrm>
            <a:off x="6858000" y="1209675"/>
            <a:ext cx="4848224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19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9CC4DF-3418-4169-8BF2-E5EEEABF3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73" r="59219" b="6111"/>
          <a:stretch/>
        </p:blipFill>
        <p:spPr>
          <a:xfrm>
            <a:off x="971550" y="1033463"/>
            <a:ext cx="4972050" cy="5172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9FBA06-7AD5-4883-B17B-27EF05C75E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17" r="64922" b="6666"/>
          <a:stretch/>
        </p:blipFill>
        <p:spPr>
          <a:xfrm>
            <a:off x="6581775" y="1033463"/>
            <a:ext cx="4276725" cy="517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84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32B347-17CD-435E-AE28-060920B74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" t="57222" r="51484" b="6528"/>
          <a:stretch/>
        </p:blipFill>
        <p:spPr>
          <a:xfrm>
            <a:off x="857249" y="1514473"/>
            <a:ext cx="10053223" cy="4419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A3CDC9-58F7-4131-AFCF-1BECD7FB7D5B}"/>
              </a:ext>
            </a:extLst>
          </p:cNvPr>
          <p:cNvSpPr txBox="1"/>
          <p:nvPr/>
        </p:nvSpPr>
        <p:spPr>
          <a:xfrm>
            <a:off x="857249" y="92392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8.1</a:t>
            </a:r>
          </a:p>
        </p:txBody>
      </p:sp>
    </p:spTree>
    <p:extLst>
      <p:ext uri="{BB962C8B-B14F-4D97-AF65-F5344CB8AC3E}">
        <p14:creationId xmlns:p14="http://schemas.microsoft.com/office/powerpoint/2010/main" val="17137671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3F20CFC1-E34F-405B-AA49-5BE0E194F1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0</TotalTime>
  <Words>145</Words>
  <Application>Microsoft Office PowerPoint</Application>
  <PresentationFormat>Widescreen</PresentationFormat>
  <Paragraphs>47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Garamond</vt:lpstr>
      <vt:lpstr>Savon</vt:lpstr>
      <vt:lpstr> DATA SCIENCE FOR BUSINESS    Prediksi Jumlah Pelanggan Yang Beralih (churn)  pada Perusahaan Telco   </vt:lpstr>
      <vt:lpstr>Latar Belakang</vt:lpstr>
      <vt:lpstr>Dataset</vt:lpstr>
      <vt:lpstr>LANGKAH-LANGKAH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DATA SCIENCE FOR BUSINESS  GROUP 4  Prediksi Jumlah Pelanggan Yang Beralih (churn)  pada Perusahaan Telco   Sari Rahmawati                   (2006501002) Imanda Khoirunnisa Hasna (2006555466) </dc:title>
  <dc:creator>Imanda K Hasna</dc:creator>
  <cp:lastModifiedBy>User</cp:lastModifiedBy>
  <cp:revision>11</cp:revision>
  <dcterms:created xsi:type="dcterms:W3CDTF">2021-03-31T10:17:46Z</dcterms:created>
  <dcterms:modified xsi:type="dcterms:W3CDTF">2021-05-20T14:35:29Z</dcterms:modified>
</cp:coreProperties>
</file>